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60" r:id="rId2"/>
    <p:sldId id="257" r:id="rId3"/>
    <p:sldId id="258" r:id="rId4"/>
    <p:sldId id="259" r:id="rId5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1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0" autoAdjust="0"/>
    <p:restoredTop sz="94660"/>
  </p:normalViewPr>
  <p:slideViewPr>
    <p:cSldViewPr snapToGrid="0" snapToObjects="1">
      <p:cViewPr varScale="1">
        <p:scale>
          <a:sx n="142" d="100"/>
          <a:sy n="142" d="100"/>
        </p:scale>
        <p:origin x="192" y="88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C5B56-155A-8A4F-A200-15510EAC000D}" type="datetime1">
              <a:rPr lang="en-US" smtClean="0"/>
              <a:t>8/8/19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DA938-9C0B-3841-966A-9297D5C04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0931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232FE-02A3-6D41-B422-B15757ACBFED}" type="datetime1">
              <a:rPr lang="en-US" smtClean="0"/>
              <a:t>8/8/19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268CE-33B7-7549-BEF6-7F438D74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3916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-1371600" y="0"/>
            <a:ext cx="1371600" cy="2677650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WALK-IN SLIDE OPTION #1.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5258058"/>
            <a:ext cx="9144000" cy="46631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5539707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Managed by Triad National Security, LLC for the U.S. Department of Energy’s NNSA</a:t>
            </a:r>
          </a:p>
        </p:txBody>
      </p:sp>
      <p:pic>
        <p:nvPicPr>
          <p:cNvPr id="9" name="Picture 8" descr="LANL_allWHITE.ai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45314" y="321028"/>
            <a:ext cx="7542237" cy="3763219"/>
          </a:xfrm>
          <a:prstGeom prst="rect">
            <a:avLst/>
          </a:prstGeom>
        </p:spPr>
      </p:pic>
      <p:pic>
        <p:nvPicPr>
          <p:cNvPr id="13" name="Picture 12" descr="NNSA_80%.ai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104485" y="5291926"/>
            <a:ext cx="961301" cy="3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 - Photo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258058"/>
            <a:ext cx="9144000" cy="46631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5539707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Managed by Triad National Security, LLC for the U.S. Department of Energy’s NNSA</a:t>
            </a:r>
          </a:p>
        </p:txBody>
      </p:sp>
      <p:pic>
        <p:nvPicPr>
          <p:cNvPr id="12" name="Picture 11" descr="NNSA_80%.ai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087553" y="5271918"/>
            <a:ext cx="961301" cy="321552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8467"/>
            <a:ext cx="5334000" cy="526626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ight Triangle 4"/>
          <p:cNvSpPr/>
          <p:nvPr userDrawn="1"/>
        </p:nvSpPr>
        <p:spPr>
          <a:xfrm>
            <a:off x="5334000" y="-8467"/>
            <a:ext cx="3810000" cy="5257800"/>
          </a:xfrm>
          <a:custGeom>
            <a:avLst/>
            <a:gdLst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3810000 w 3810000"/>
              <a:gd name="connsiteY2" fmla="*/ 5257800 h 5257800"/>
              <a:gd name="connsiteX3" fmla="*/ 0 w 3810000"/>
              <a:gd name="connsiteY3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0" h="5257800">
                <a:moveTo>
                  <a:pt x="0" y="5257800"/>
                </a:moveTo>
                <a:lnTo>
                  <a:pt x="0" y="0"/>
                </a:lnTo>
                <a:cubicBezTo>
                  <a:pt x="16933" y="708378"/>
                  <a:pt x="59269" y="2737554"/>
                  <a:pt x="1193801" y="3911599"/>
                </a:cubicBezTo>
                <a:cubicBezTo>
                  <a:pt x="1899356" y="4580464"/>
                  <a:pt x="2791178" y="5012267"/>
                  <a:pt x="3810000" y="5257800"/>
                </a:cubicBezTo>
                <a:lnTo>
                  <a:pt x="0" y="5257800"/>
                </a:lnTo>
                <a:close/>
              </a:path>
            </a:pathLst>
          </a:custGeom>
          <a:solidFill>
            <a:srgbClr val="080419">
              <a:alpha val="3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84335" y="2743202"/>
            <a:ext cx="2971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Delivering science and technology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to protect our nation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and promote world stability</a:t>
            </a:r>
          </a:p>
          <a:p>
            <a:pPr algn="ctr"/>
            <a:endParaRPr lang="en-US" sz="1400" dirty="0">
              <a:solidFill>
                <a:srgbClr val="FFFFFF">
                  <a:alpha val="7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439333" y="2"/>
            <a:ext cx="1439333" cy="3231647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</a:t>
            </a:r>
            <a:r>
              <a:rPr lang="en-US" sz="1200" b="0" baseline="0" dirty="0">
                <a:solidFill>
                  <a:srgbClr val="000000"/>
                </a:solidFill>
              </a:rPr>
              <a:t>-IN </a:t>
            </a:r>
            <a:r>
              <a:rPr lang="en-US" sz="1200" b="0" dirty="0">
                <a:solidFill>
                  <a:srgbClr val="000000"/>
                </a:solidFill>
              </a:rPr>
              <a:t>SLIDE OPTION #2.</a:t>
            </a:r>
            <a:r>
              <a:rPr lang="en-US" sz="1200" b="0" baseline="0" dirty="0">
                <a:solidFill>
                  <a:srgbClr val="000000"/>
                </a:solidFill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dirty="0">
                <a:effectLst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only a high-resolution photograph.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5" name="Picture 14" descr="LANL_allWHITE.ai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582838" y="600428"/>
            <a:ext cx="3055811" cy="15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60360"/>
            <a:ext cx="9144000" cy="40812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"/>
            <a:ext cx="7772400" cy="1361134"/>
          </a:xfrm>
          <a:prstGeom prst="rect">
            <a:avLst/>
          </a:prstGeom>
        </p:spPr>
        <p:txBody>
          <a:bodyPr lIns="91433" tIns="45717" rIns="91433" bIns="45717" anchor="b"/>
          <a:lstStyle>
            <a:lvl1pPr algn="r">
              <a:defRPr sz="3200" b="0" i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143500" y="3165407"/>
            <a:ext cx="3543300" cy="606908"/>
          </a:xfrm>
          <a:prstGeom prst="rect">
            <a:avLst/>
          </a:prstGeom>
        </p:spPr>
        <p:txBody>
          <a:bodyPr vert="horz" lIns="91433" tIns="45717" rIns="91433" bIns="45717" anchor="b"/>
          <a:lstStyle>
            <a:lvl1pPr marL="0" indent="0" algn="r">
              <a:buNone/>
              <a:defRPr sz="2000" b="1">
                <a:solidFill>
                  <a:schemeClr val="tx1"/>
                </a:solidFill>
              </a:defRPr>
            </a:lvl1pPr>
            <a:lvl2pPr marL="457164" indent="0">
              <a:buNone/>
              <a:defRPr sz="2400" b="1">
                <a:solidFill>
                  <a:schemeClr val="tx1"/>
                </a:solidFill>
              </a:defRPr>
            </a:lvl2pPr>
            <a:lvl3pPr marL="914327" indent="0">
              <a:buNone/>
              <a:defRPr sz="2400" b="1">
                <a:solidFill>
                  <a:schemeClr val="tx1"/>
                </a:solidFill>
              </a:defRPr>
            </a:lvl3pPr>
            <a:lvl4pPr marL="1371491" indent="0">
              <a:buNone/>
              <a:defRPr sz="2400" b="1">
                <a:solidFill>
                  <a:schemeClr val="tx1"/>
                </a:solidFill>
              </a:defRPr>
            </a:lvl4pPr>
            <a:lvl5pPr marL="1828654" indent="0">
              <a:buNone/>
              <a:defRPr sz="2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presenter(s)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3772967"/>
            <a:ext cx="3543300" cy="627160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360361"/>
            <a:ext cx="7772400" cy="907423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164" indent="0" algn="r">
              <a:buNone/>
              <a:defRPr sz="3600"/>
            </a:lvl2pPr>
            <a:lvl3pPr marL="914327" indent="0" algn="r">
              <a:buNone/>
              <a:defRPr sz="3600"/>
            </a:lvl3pPr>
            <a:lvl4pPr marL="1371491" indent="0" algn="r">
              <a:buNone/>
              <a:defRPr sz="3600"/>
            </a:lvl4pPr>
            <a:lvl5pPr marL="1828654" indent="0" algn="r">
              <a:buNone/>
              <a:defRPr sz="36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196668" y="5441602"/>
            <a:ext cx="1947333" cy="26340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LA-UR# 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4572000" y="4989149"/>
            <a:ext cx="4572000" cy="452454"/>
            <a:chOff x="4572000" y="5026384"/>
            <a:chExt cx="4572000" cy="452454"/>
          </a:xfrm>
        </p:grpSpPr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572000" y="5294172"/>
              <a:ext cx="4572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Managed by Triad National Security, LLC for the U.S. Department of Energy’s NNSA</a:t>
              </a:r>
            </a:p>
          </p:txBody>
        </p:sp>
        <p:pic>
          <p:nvPicPr>
            <p:cNvPr id="21" name="Picture 20" descr="NNSA_80%.ai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8087551" y="5026384"/>
              <a:ext cx="961301" cy="321552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" y="2907926"/>
            <a:ext cx="4663440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820911"/>
            <a:ext cx="9144000" cy="45898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229600" cy="82091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agenda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695E-3847-284B-804A-F0C0441E204C}" type="datetime1">
              <a:rPr lang="en-US" smtClean="0"/>
              <a:t>8/8/19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31268" y="943030"/>
            <a:ext cx="0" cy="4328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95601" y="943031"/>
            <a:ext cx="1617663" cy="317562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1" y="1568548"/>
            <a:ext cx="1617663" cy="317562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location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943030"/>
            <a:ext cx="38862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" y="2907926"/>
            <a:ext cx="4663440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20149"/>
            <a:ext cx="8229600" cy="820911"/>
          </a:xfrm>
          <a:prstGeom prst="rect">
            <a:avLst/>
          </a:prstGeom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6442-326F-BF43-9512-C754596C1A34}" type="datetime1">
              <a:rPr lang="en-US" smtClean="0"/>
              <a:t>8/8/19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820911"/>
            <a:ext cx="9144000" cy="45898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229600" cy="82091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8/8/19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28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-9470"/>
            <a:ext cx="8229600" cy="952500"/>
          </a:xfrm>
          <a:prstGeom prst="rect">
            <a:avLst/>
          </a:prstGeom>
        </p:spPr>
        <p:txBody>
          <a:bodyPr vert="horz"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497D45A-E2C2-5444-8727-94AA467EBF1A}" type="datetime1">
              <a:rPr lang="en-US" smtClean="0"/>
              <a:t>8/8/19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FFFFFF"/>
                </a:solidFill>
              </a:defRPr>
            </a:lvl1pPr>
            <a:lvl2pPr marL="346075" indent="-171450">
              <a:defRPr sz="1800">
                <a:solidFill>
                  <a:srgbClr val="FFFFFF"/>
                </a:solidFill>
              </a:defRPr>
            </a:lvl2pPr>
            <a:lvl3pPr marL="515938" indent="-173038">
              <a:defRPr sz="1600">
                <a:solidFill>
                  <a:srgbClr val="FFFFFF"/>
                </a:solidFill>
              </a:defRPr>
            </a:lvl3pPr>
            <a:lvl4pPr marL="685800" indent="-173038">
              <a:defRPr sz="1400">
                <a:solidFill>
                  <a:srgbClr val="FFFFFF"/>
                </a:solidFill>
              </a:defRPr>
            </a:lvl4pPr>
            <a:lvl5pPr marL="855663" indent="-174625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82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19853"/>
            <a:ext cx="9144000" cy="5090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A60-AEBD-CD41-AE13-C139EF5F076B}" type="datetime1">
              <a:rPr lang="en-US" smtClean="0"/>
              <a:t>8/8/19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19852"/>
            <a:ext cx="8229600" cy="50106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9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29309"/>
            <a:ext cx="9144000" cy="5256829"/>
          </a:xfrm>
          <a:prstGeom prst="rect">
            <a:avLst/>
          </a:prstGeom>
        </p:spPr>
        <p:txBody>
          <a:bodyPr vert="horz" lIns="91433" tIns="45717" rIns="91433" bIns="45717" anchor="ctr"/>
          <a:lstStyle>
            <a:lvl1pPr marL="0" marR="0" indent="0" algn="ctr" defTabSz="4571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00" smtClean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875329" y="3046995"/>
            <a:ext cx="5393342" cy="461659"/>
          </a:xfrm>
          <a:prstGeom prst="rect">
            <a:avLst/>
          </a:prstGeom>
          <a:noFill/>
        </p:spPr>
        <p:txBody>
          <a:bodyPr vert="horz" wrap="square" lIns="91433" tIns="45717" rIns="91433" bIns="45717">
            <a:spAutoFit/>
          </a:bodyPr>
          <a:lstStyle>
            <a:lvl1pPr algn="ctr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statement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-117070" y="1114871"/>
            <a:ext cx="101168" cy="335921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-117070" y="1450791"/>
            <a:ext cx="101168" cy="335921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-117070" y="1786711"/>
            <a:ext cx="101168" cy="335921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-117070" y="2122632"/>
            <a:ext cx="101168" cy="335921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-117070" y="1"/>
            <a:ext cx="101168" cy="335921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-117070" y="335921"/>
            <a:ext cx="101168" cy="335921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-117070" y="727310"/>
            <a:ext cx="101168" cy="3359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51D7D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-1" y="5409848"/>
            <a:ext cx="3310467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004050" y="5409848"/>
            <a:ext cx="2133600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33415E80-817E-41B3-A1DB-15C0B125CF72}" type="datetime1">
              <a:rPr lang="en-US" smtClean="0"/>
              <a:pPr/>
              <a:t>8/8/19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117070" y="1238744"/>
            <a:ext cx="101168" cy="373246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-117070" y="1611989"/>
            <a:ext cx="101168" cy="373246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17070" y="1985234"/>
            <a:ext cx="101168" cy="373246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-117070" y="2358479"/>
            <a:ext cx="101168" cy="373246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17070" y="0"/>
            <a:ext cx="101168" cy="373246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-117070" y="373245"/>
            <a:ext cx="101168" cy="373246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-117070" y="808120"/>
            <a:ext cx="101168" cy="3732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635000" y="-2"/>
            <a:ext cx="517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>
                <a:solidFill>
                  <a:srgbClr val="0D0C2E"/>
                </a:solidFill>
              </a:rPr>
              <a:t>NOTE:</a:t>
            </a:r>
          </a:p>
          <a:p>
            <a:pPr algn="r"/>
            <a:r>
              <a:rPr lang="en-US" sz="800" dirty="0">
                <a:solidFill>
                  <a:srgbClr val="0D0C2E"/>
                </a:solidFill>
              </a:rPr>
              <a:t>This is</a:t>
            </a:r>
            <a:r>
              <a:rPr lang="en-US" sz="800" baseline="0" dirty="0">
                <a:solidFill>
                  <a:srgbClr val="0D0C2E"/>
                </a:solidFill>
              </a:rPr>
              <a:t> the lab color palette.</a:t>
            </a:r>
            <a:endParaRPr lang="en-US" sz="800" baseline="0" dirty="0">
              <a:solidFill>
                <a:srgbClr val="0D0C2E"/>
              </a:solidFill>
              <a:latin typeface="Wingdings"/>
              <a:ea typeface="Wingdings"/>
              <a:cs typeface="Wingding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34279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49" r:id="rId3"/>
    <p:sldLayoutId id="2147483673" r:id="rId4"/>
    <p:sldLayoutId id="2147483671" r:id="rId5"/>
    <p:sldLayoutId id="2147483650" r:id="rId6"/>
    <p:sldLayoutId id="2147483660" r:id="rId7"/>
    <p:sldLayoutId id="2147483674" r:id="rId8"/>
    <p:sldLayoutId id="2147483677" r:id="rId9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1714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730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73038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87438" indent="-174625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LA-UR-19-27941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72D73F-9BF4-8D4D-9E6B-4C62DDE39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096" y="-94999"/>
            <a:ext cx="8071104" cy="1361134"/>
          </a:xfrm>
        </p:spPr>
        <p:txBody>
          <a:bodyPr/>
          <a:lstStyle/>
          <a:p>
            <a:r>
              <a:rPr lang="en-US" sz="3400" dirty="0"/>
              <a:t>Quick Look: Variance Reduction at Scale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49E8FE8-C971-BC4B-B245-E947B06FEF75}"/>
              </a:ext>
            </a:extLst>
          </p:cNvPr>
          <p:cNvSpPr txBox="1">
            <a:spLocks/>
          </p:cNvSpPr>
          <p:nvPr/>
        </p:nvSpPr>
        <p:spPr>
          <a:xfrm>
            <a:off x="1182624" y="1434287"/>
            <a:ext cx="7857744" cy="907423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4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27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1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54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Scott Campbell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1BB7DCA-0B6B-2549-978B-7DF7982AA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15883" y="3057445"/>
            <a:ext cx="3638913" cy="1053029"/>
          </a:xfrm>
        </p:spPr>
        <p:txBody>
          <a:bodyPr/>
          <a:lstStyle/>
          <a:p>
            <a:r>
              <a:rPr lang="en-US" b="0" i="1" dirty="0"/>
              <a:t>Mentors</a:t>
            </a:r>
            <a:r>
              <a:rPr lang="en-US" b="0" dirty="0"/>
              <a:t>: M. Cleveland,</a:t>
            </a:r>
          </a:p>
          <a:p>
            <a:r>
              <a:rPr lang="en-US" b="0" dirty="0"/>
              <a:t>K. Long, R. Wollaeger (CCS2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619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4102-5165-744F-9038-FCEF8C6E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Interests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39F196-ED80-3D4B-A20C-792AEC86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8/8/19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9EF19-C648-694A-AD20-D0E50DE0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017B58-5620-A444-AF0E-9BF4CC129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3" y="890101"/>
            <a:ext cx="4262548" cy="4450558"/>
          </a:xfrm>
        </p:spPr>
        <p:txBody>
          <a:bodyPr/>
          <a:lstStyle/>
          <a:p>
            <a:pPr marL="0" indent="0" algn="ctr">
              <a:buNone/>
            </a:pPr>
            <a:r>
              <a:rPr lang="en-US" sz="1900" b="1" dirty="0"/>
              <a:t>Education, Work, and Research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Gonzaga Univ., Spokane WA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Physics &amp; Math-Computer Science</a:t>
            </a:r>
          </a:p>
          <a:p>
            <a:pPr lvl="2">
              <a:buFont typeface="Wingdings" pitchFamily="2" charset="2"/>
              <a:buChar char="§"/>
            </a:pPr>
            <a:endParaRPr lang="en-US" sz="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Consultant for GroGuru Inc.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Established an async. RS-485 serial communication protocol variant for two indep. μCs via near field magnetic induction antennae</a:t>
            </a:r>
          </a:p>
          <a:p>
            <a:pPr lvl="2">
              <a:buFont typeface="Wingdings" pitchFamily="2" charset="2"/>
              <a:buChar char="§"/>
            </a:pPr>
            <a:endParaRPr lang="en-US" sz="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GSRP 2018 Summer Intern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Designed a cosmic ray muon detector advancing upon the MIT Cosmic Watch project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Capable of particle energy approx. and air-shower coincidence detection 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AJP publication in review</a:t>
            </a:r>
          </a:p>
          <a:p>
            <a:pPr lvl="2">
              <a:buFont typeface="Wingdings" pitchFamily="2" charset="2"/>
              <a:buChar char="§"/>
            </a:pPr>
            <a:endParaRPr lang="en-US" sz="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Electrical Impedance Tomography 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Cont. Fall 2019; Numerical Methods for PDE approx. for medical imaging technologies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F321434-E32D-834E-AC52-A2A75070ABC0}"/>
              </a:ext>
            </a:extLst>
          </p:cNvPr>
          <p:cNvSpPr txBox="1">
            <a:spLocks/>
          </p:cNvSpPr>
          <p:nvPr/>
        </p:nvSpPr>
        <p:spPr>
          <a:xfrm>
            <a:off x="4792041" y="890101"/>
            <a:ext cx="4262547" cy="4450558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6075" indent="-1714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38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3038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indent="-174625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900" b="1" dirty="0"/>
              <a:t>My History and Interests</a:t>
            </a:r>
          </a:p>
          <a:p>
            <a:pPr marL="0" indent="0">
              <a:buFont typeface="Arial"/>
              <a:buNone/>
            </a:pPr>
            <a:endParaRPr lang="en-US" sz="19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C2E370-3050-9E43-8439-7FCD8B8F67CE}"/>
              </a:ext>
            </a:extLst>
          </p:cNvPr>
          <p:cNvCxnSpPr/>
          <p:nvPr/>
        </p:nvCxnSpPr>
        <p:spPr>
          <a:xfrm>
            <a:off x="4589930" y="883667"/>
            <a:ext cx="0" cy="445055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9DE0169-93A1-5A4E-B40F-3119D9C62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487" y="1288029"/>
            <a:ext cx="1383372" cy="18209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A9EE3B-8A86-C84B-8593-6A056C95E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041" y="3279227"/>
            <a:ext cx="1765452" cy="1931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FAF3D6-5CDD-7447-A75A-51AFE7829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802" y="1303794"/>
            <a:ext cx="2385848" cy="17893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0F3025-B39B-4146-B12D-6B81371D2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314" y="3279227"/>
            <a:ext cx="2041711" cy="193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4333-D2B6-3E42-8490-9FDAA0E4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Overview of Research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DA2B9-29CB-884C-A9EA-8B0B1DA65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8/8/19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8742A-2617-1941-9953-C350B78A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D1B861-61B8-AC4E-BD45-D2682162F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2039" y="918072"/>
            <a:ext cx="2883918" cy="2854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A95359-D6BD-8649-A648-B2BF4EB02596}"/>
                  </a:ext>
                </a:extLst>
              </p:cNvPr>
              <p:cNvSpPr txBox="1"/>
              <p:nvPr/>
            </p:nvSpPr>
            <p:spPr>
              <a:xfrm>
                <a:off x="104169" y="918072"/>
                <a:ext cx="6077870" cy="4512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Variance Reduction for Implicit Monte Carlo (IMC)</a:t>
                </a:r>
              </a:p>
              <a:p>
                <a:r>
                  <a:rPr lang="en-US" sz="1500" dirty="0"/>
                  <a:t>  • IMC is stochastic – there is inherent uncertainty in the solution</a:t>
                </a:r>
              </a:p>
              <a:p>
                <a:r>
                  <a:rPr lang="en-US" sz="1500" dirty="0"/>
                  <a:t>  • </a:t>
                </a:r>
                <a:r>
                  <a:rPr lang="en-US" sz="1500" dirty="0">
                    <a:cs typeface="Arial" panose="020B0604020202020204" pitchFamily="34" charset="0"/>
                  </a:rPr>
                  <a:t>Variance reduction methods are implemented to improve  </a:t>
                </a:r>
              </a:p>
              <a:p>
                <a:r>
                  <a:rPr lang="en-US" sz="1500" dirty="0">
                    <a:cs typeface="Arial" panose="020B0604020202020204" pitchFamily="34" charset="0"/>
                  </a:rPr>
                  <a:t>     simulation efficiency while producing equivalent unbiased results</a:t>
                </a:r>
              </a:p>
              <a:p>
                <a:endParaRPr lang="en-US" sz="1000" dirty="0">
                  <a:cs typeface="Arial" panose="020B0604020202020204" pitchFamily="34" charset="0"/>
                </a:endParaRPr>
              </a:p>
              <a:p>
                <a:r>
                  <a:rPr lang="en-US" sz="2000" b="1" dirty="0">
                    <a:cs typeface="Arial" panose="020B0604020202020204" pitchFamily="34" charset="0"/>
                  </a:rPr>
                  <a:t>Response Functions and Research Objective</a:t>
                </a:r>
              </a:p>
              <a:p>
                <a:r>
                  <a:rPr lang="en-US" sz="1500" b="1" dirty="0">
                    <a:cs typeface="Arial" panose="020B0604020202020204" pitchFamily="34" charset="0"/>
                  </a:rPr>
                  <a:t>  • </a:t>
                </a:r>
                <a:r>
                  <a:rPr lang="en-US" sz="1500" dirty="0"/>
                  <a:t>A response function VRM is designed to reduce variance by</a:t>
                </a:r>
              </a:p>
              <a:p>
                <a:r>
                  <a:rPr lang="en-US" sz="1500" dirty="0"/>
                  <a:t>    increasing the number of particles that contribute to solution tallies</a:t>
                </a:r>
              </a:p>
              <a:p>
                <a:r>
                  <a:rPr lang="en-US" sz="1500" b="1" dirty="0">
                    <a:cs typeface="Arial" panose="020B0604020202020204" pitchFamily="34" charset="0"/>
                  </a:rPr>
                  <a:t>  • </a:t>
                </a:r>
                <a:r>
                  <a:rPr lang="en-US" sz="1500" dirty="0">
                    <a:cs typeface="Arial" panose="020B0604020202020204" pitchFamily="34" charset="0"/>
                  </a:rPr>
                  <a:t>Explore </a:t>
                </a:r>
                <a:r>
                  <a:rPr lang="en-US" sz="1500" dirty="0">
                    <a:cs typeface="Times"/>
                  </a:rPr>
                  <a:t>use in modeling astrophysical events such as multi- </a:t>
                </a:r>
              </a:p>
              <a:p>
                <a:r>
                  <a:rPr lang="en-US" sz="1500" dirty="0">
                    <a:cs typeface="Times"/>
                  </a:rPr>
                  <a:t>    dimensional supernova transients</a:t>
                </a:r>
              </a:p>
              <a:p>
                <a:endParaRPr lang="en-US" sz="1000" dirty="0">
                  <a:cs typeface="Arial" panose="020B0604020202020204" pitchFamily="34" charset="0"/>
                </a:endParaRPr>
              </a:p>
              <a:p>
                <a:r>
                  <a:rPr lang="en-US" sz="2000" b="1" dirty="0">
                    <a:cs typeface="Arial" panose="020B0604020202020204" pitchFamily="34" charset="0"/>
                  </a:rPr>
                  <a:t>Method</a:t>
                </a:r>
              </a:p>
              <a:p>
                <a:pPr algn="just"/>
                <a:r>
                  <a:rPr lang="en-US" sz="1500" dirty="0">
                    <a:cs typeface="Times"/>
                  </a:rPr>
                  <a:t>    1. Run the backwards approx. to calculate response opacities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  <a:cs typeface="Times"/>
                      </a:rPr>
                      <m:t>𝐶𝑜𝑛𝑡𝑟𝑖𝑏𝑢𝑡𝑖𝑜𝑛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cs typeface="Times"/>
                      </a:rPr>
                      <m:t>=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  <a:cs typeface="Times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Times"/>
                          </a:rPr>
                          <m:t>𝐸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Times"/>
                          </a:rPr>
                          <m:t>𝑝𝑎𝑟𝑡𝑖𝑐𝑙𝑒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  <a:cs typeface="Times"/>
                      </a:rPr>
                      <m:t>∗</m:t>
                    </m:r>
                    <m:sSup>
                      <m:sSupPr>
                        <m:ctrlPr>
                          <a:rPr lang="en-US" sz="1500" b="0" i="1" smtClean="0">
                            <a:latin typeface="Cambria Math" panose="02040503050406030204" pitchFamily="18" charset="0"/>
                            <a:cs typeface="Times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Times"/>
                          </a:rPr>
                          <m:t>𝑒</m:t>
                        </m:r>
                      </m:e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Times"/>
                          </a:rPr>
                          <m:t>−</m:t>
                        </m:r>
                        <m:d>
                          <m:d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cs typeface="Time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  <a:cs typeface="Times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cs typeface="Times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cs typeface="Times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cs typeface="Times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  <a:cs typeface="Times"/>
                                  </a:rPr>
                                </m:ctrlPr>
                              </m:fPr>
                              <m:num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cs typeface="Times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cs typeface="Times"/>
                                  </a:rPr>
                                  <m:t>𝑐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500" b="0" i="0" smtClean="0">
                                    <a:latin typeface="Cambria Math" panose="02040503050406030204" pitchFamily="18" charset="0"/>
                                    <a:cs typeface="Times"/>
                                  </a:rPr>
                                  <m:t>Δ</m:t>
                                </m:r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  <a:cs typeface="Times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cs typeface="Times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cs typeface="Times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cs typeface="Times"/>
                              </a:rPr>
                              <m:t>𝑡𝑎𝑙𝑙𝑦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500" dirty="0">
                    <a:cs typeface="Times"/>
                  </a:rPr>
                  <a:t> </a:t>
                </a:r>
              </a:p>
              <a:p>
                <a:pPr algn="just"/>
                <a:r>
                  <a:rPr lang="en-US" sz="1500" dirty="0">
                    <a:cs typeface="Times"/>
                  </a:rPr>
                  <a:t>    2. Run the forward simulation using the response opacity to</a:t>
                </a:r>
              </a:p>
              <a:p>
                <a:pPr algn="just"/>
                <a:r>
                  <a:rPr lang="en-US" sz="1500" dirty="0">
                    <a:cs typeface="Times"/>
                  </a:rPr>
                  <a:t>        contribute to the tally at particle birth and every scattering event</a:t>
                </a:r>
              </a:p>
              <a:p>
                <a:endParaRPr lang="en-US" sz="16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A95359-D6BD-8649-A648-B2BF4EB02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9" y="918072"/>
                <a:ext cx="6077870" cy="4512902"/>
              </a:xfrm>
              <a:prstGeom prst="rect">
                <a:avLst/>
              </a:prstGeom>
              <a:blipFill>
                <a:blip r:embed="rId3"/>
                <a:stretch>
                  <a:fillRect l="-833" t="-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A66A37F-2057-0C44-B554-92E773D9042E}"/>
              </a:ext>
            </a:extLst>
          </p:cNvPr>
          <p:cNvSpPr txBox="1"/>
          <p:nvPr/>
        </p:nvSpPr>
        <p:spPr>
          <a:xfrm>
            <a:off x="6182039" y="3668176"/>
            <a:ext cx="29703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Backwards Approx:</a:t>
            </a:r>
          </a:p>
          <a:p>
            <a:endParaRPr lang="en-US" sz="300" dirty="0"/>
          </a:p>
          <a:p>
            <a:r>
              <a:rPr lang="en-US" sz="1300" dirty="0"/>
              <a:t>   Particles are traced from the tally (blue) towards the source (purple). As they pass through the mesh, a ‘response value’ is calculated from a weighted average based on the distance traveled and opacity from all cells it has passed through</a:t>
            </a:r>
          </a:p>
        </p:txBody>
      </p:sp>
    </p:spTree>
    <p:extLst>
      <p:ext uri="{BB962C8B-B14F-4D97-AF65-F5344CB8AC3E}">
        <p14:creationId xmlns:p14="http://schemas.microsoft.com/office/powerpoint/2010/main" val="47513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4333-D2B6-3E42-8490-9FDAA0E4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Conclusions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DA2B9-29CB-884C-A9EA-8B0B1DA65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8/8/19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8742A-2617-1941-9953-C350B78A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65CD35-1495-9647-B70C-4C26B41E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21" y="942975"/>
            <a:ext cx="2949762" cy="2228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AF6D60-9E1A-3D43-AF55-419D5DEEB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3" y="3287321"/>
            <a:ext cx="3310466" cy="2018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D58079-0F32-FE42-926E-1CF656D8F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274" y="892307"/>
            <a:ext cx="2476098" cy="2228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A302A6-8D12-294C-A1BA-A7EB11D68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02" y="3074545"/>
            <a:ext cx="2612237" cy="23236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E85EB9-C5C4-3445-98F7-52F5DB7D8C35}"/>
              </a:ext>
            </a:extLst>
          </p:cNvPr>
          <p:cNvSpPr txBox="1"/>
          <p:nvPr/>
        </p:nvSpPr>
        <p:spPr>
          <a:xfrm>
            <a:off x="3194612" y="942975"/>
            <a:ext cx="3277289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Left Top</a:t>
            </a:r>
            <a:r>
              <a:rPr lang="en-US" sz="1400" i="1" dirty="0"/>
              <a:t>: </a:t>
            </a:r>
          </a:p>
          <a:p>
            <a:endParaRPr lang="en-US" sz="500" dirty="0"/>
          </a:p>
          <a:p>
            <a:r>
              <a:rPr lang="en-US" sz="1400" dirty="0"/>
              <a:t>Figure of Merit of the response function against a standard method. This shows that &gt;50k particles, our method has far lower variance. </a:t>
            </a:r>
          </a:p>
          <a:p>
            <a:endParaRPr lang="en-US" sz="500" dirty="0"/>
          </a:p>
          <a:p>
            <a:r>
              <a:rPr lang="en-US" sz="1400" b="1" i="1" dirty="0"/>
              <a:t>Left Bottom</a:t>
            </a:r>
            <a:r>
              <a:rPr lang="en-US" sz="1400" i="1" dirty="0"/>
              <a:t>: </a:t>
            </a:r>
          </a:p>
          <a:p>
            <a:endParaRPr lang="en-US" sz="500" i="1" dirty="0"/>
          </a:p>
          <a:p>
            <a:r>
              <a:rPr lang="en-US" sz="1400" dirty="0"/>
              <a:t>Rel. variance vs time of a supernova simulation. This also demonstrates our method results in a smaller variance.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82B559-4ED7-9844-84ED-234F87CDDC15}"/>
              </a:ext>
            </a:extLst>
          </p:cNvPr>
          <p:cNvSpPr txBox="1"/>
          <p:nvPr/>
        </p:nvSpPr>
        <p:spPr>
          <a:xfrm>
            <a:off x="3518613" y="3297733"/>
            <a:ext cx="3052517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Right Top</a:t>
            </a:r>
            <a:r>
              <a:rPr lang="en-US" sz="1400" i="1" dirty="0"/>
              <a:t>: </a:t>
            </a:r>
          </a:p>
          <a:p>
            <a:endParaRPr lang="en-US" sz="500" dirty="0"/>
          </a:p>
          <a:p>
            <a:r>
              <a:rPr lang="en-US" sz="1400" dirty="0"/>
              <a:t>Side by side of the true opacity vs the response value/opacity.</a:t>
            </a:r>
          </a:p>
          <a:p>
            <a:endParaRPr lang="en-US" sz="500" dirty="0"/>
          </a:p>
          <a:p>
            <a:r>
              <a:rPr lang="en-US" sz="1400" b="1" i="1" dirty="0"/>
              <a:t>Right Bottom</a:t>
            </a:r>
            <a:r>
              <a:rPr lang="en-US" sz="1400" i="1" dirty="0"/>
              <a:t>: </a:t>
            </a:r>
          </a:p>
          <a:p>
            <a:endParaRPr lang="en-US" sz="500" i="1" dirty="0"/>
          </a:p>
          <a:p>
            <a:r>
              <a:rPr lang="en-US" sz="1400" dirty="0"/>
              <a:t>The electron temperature of the supernova at the end of simulation. Overheated regions likely result from small corner cells.</a:t>
            </a:r>
          </a:p>
        </p:txBody>
      </p:sp>
    </p:spTree>
    <p:extLst>
      <p:ext uri="{BB962C8B-B14F-4D97-AF65-F5344CB8AC3E}">
        <p14:creationId xmlns:p14="http://schemas.microsoft.com/office/powerpoint/2010/main" val="333712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NL 1">
      <a:dk1>
        <a:srgbClr val="3C3C3B"/>
      </a:dk1>
      <a:lt1>
        <a:sysClr val="window" lastClr="FFFFFF"/>
      </a:lt1>
      <a:dk2>
        <a:srgbClr val="636463"/>
      </a:dk2>
      <a:lt2>
        <a:srgbClr val="EFEEED"/>
      </a:lt2>
      <a:accent1>
        <a:srgbClr val="130D1F"/>
      </a:accent1>
      <a:accent2>
        <a:srgbClr val="F8B617"/>
      </a:accent2>
      <a:accent3>
        <a:srgbClr val="2682CF"/>
      </a:accent3>
      <a:accent4>
        <a:srgbClr val="EA7820"/>
      </a:accent4>
      <a:accent5>
        <a:srgbClr val="F4482D"/>
      </a:accent5>
      <a:accent6>
        <a:srgbClr val="229357"/>
      </a:accent6>
      <a:hlink>
        <a:srgbClr val="385AC7"/>
      </a:hlink>
      <a:folHlink>
        <a:srgbClr val="4E13D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D023FD5C-0634-4581-ACDA-33407E81E54E}" vid="{75320BDF-6E3E-47CF-9684-3FA7584F5E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1744</TotalTime>
  <Words>421</Words>
  <Application>Microsoft Macintosh PowerPoint</Application>
  <PresentationFormat>On-screen Show (16:10)</PresentationFormat>
  <Paragraphs>62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Cambria Math</vt:lpstr>
      <vt:lpstr>Courier New</vt:lpstr>
      <vt:lpstr>Wingdings</vt:lpstr>
      <vt:lpstr>Office Theme</vt:lpstr>
      <vt:lpstr>Quick Look: Variance Reduction at Scale</vt:lpstr>
      <vt:lpstr>Background &amp; Interests</vt:lpstr>
      <vt:lpstr>Background &amp; Overview of Research</vt:lpstr>
      <vt:lpstr>Results &amp;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Look: Variance Reduction at Scale</dc:title>
  <dc:creator>Scott Campbell</dc:creator>
  <cp:lastModifiedBy>Scott Campbell</cp:lastModifiedBy>
  <cp:revision>43</cp:revision>
  <cp:lastPrinted>2019-07-24T18:54:17Z</cp:lastPrinted>
  <dcterms:created xsi:type="dcterms:W3CDTF">2019-07-24T17:44:39Z</dcterms:created>
  <dcterms:modified xsi:type="dcterms:W3CDTF">2019-08-08T22:41:04Z</dcterms:modified>
</cp:coreProperties>
</file>